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7D1FEA0-DA93-48DD-8675-F977D78D6933}" type="datetimeFigureOut">
              <a:rPr lang="en-US" smtClean="0"/>
              <a:t>11/20/2015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FADE1C7-A6E6-4471-A620-4137B36BE84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D1FEA0-DA93-48DD-8675-F977D78D6933}"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ADE1C7-A6E6-4471-A620-4137B36BE8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7D1FEA0-DA93-48DD-8675-F977D78D6933}" type="datetimeFigureOut">
              <a:rPr lang="en-US" smtClean="0"/>
              <a:t>11/20/2015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FADE1C7-A6E6-4471-A620-4137B36BE84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7D1FEA0-DA93-48DD-8675-F977D78D6933}"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FADE1C7-A6E6-4471-A620-4137B36BE844}"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7D1FEA0-DA93-48DD-8675-F977D78D6933}" type="datetimeFigureOut">
              <a:rPr lang="en-US" smtClean="0"/>
              <a:t>11/20/2015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FADE1C7-A6E6-4471-A620-4137B36BE844}"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7D1FEA0-DA93-48DD-8675-F977D78D6933}" type="datetimeFigureOut">
              <a:rPr lang="en-US" smtClean="0"/>
              <a:t>11/20/2015</a:t>
            </a:fld>
            <a:endParaRPr lang="en-US"/>
          </a:p>
        </p:txBody>
      </p:sp>
      <p:sp>
        <p:nvSpPr>
          <p:cNvPr id="10" name="Slide Number Placeholder 9"/>
          <p:cNvSpPr>
            <a:spLocks noGrp="1"/>
          </p:cNvSpPr>
          <p:nvPr>
            <p:ph type="sldNum" sz="quarter" idx="16"/>
          </p:nvPr>
        </p:nvSpPr>
        <p:spPr/>
        <p:txBody>
          <a:bodyPr rtlCol="0"/>
          <a:lstStyle/>
          <a:p>
            <a:fld id="{5FADE1C7-A6E6-4471-A620-4137B36BE844}"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7D1FEA0-DA93-48DD-8675-F977D78D6933}" type="datetimeFigureOut">
              <a:rPr lang="en-US" smtClean="0"/>
              <a:t>11/20/2015</a:t>
            </a:fld>
            <a:endParaRPr lang="en-US"/>
          </a:p>
        </p:txBody>
      </p:sp>
      <p:sp>
        <p:nvSpPr>
          <p:cNvPr id="12" name="Slide Number Placeholder 11"/>
          <p:cNvSpPr>
            <a:spLocks noGrp="1"/>
          </p:cNvSpPr>
          <p:nvPr>
            <p:ph type="sldNum" sz="quarter" idx="16"/>
          </p:nvPr>
        </p:nvSpPr>
        <p:spPr/>
        <p:txBody>
          <a:bodyPr rtlCol="0"/>
          <a:lstStyle/>
          <a:p>
            <a:fld id="{5FADE1C7-A6E6-4471-A620-4137B36BE844}"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D1FEA0-DA93-48DD-8675-F977D78D6933}" type="datetimeFigureOut">
              <a:rPr lang="en-US" smtClean="0"/>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FADE1C7-A6E6-4471-A620-4137B36BE8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1FEA0-DA93-48DD-8675-F977D78D6933}" type="datetimeFigureOut">
              <a:rPr lang="en-US" smtClean="0"/>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FADE1C7-A6E6-4471-A620-4137B36BE8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7D1FEA0-DA93-48DD-8675-F977D78D6933}"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FADE1C7-A6E6-4471-A620-4137B36BE844}"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7D1FEA0-DA93-48DD-8675-F977D78D6933}" type="datetimeFigureOut">
              <a:rPr lang="en-US" smtClean="0"/>
              <a:t>11/20/2015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FADE1C7-A6E6-4471-A620-4137B36BE844}"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7D1FEA0-DA93-48DD-8675-F977D78D6933}" type="datetimeFigureOut">
              <a:rPr lang="en-US" smtClean="0"/>
              <a:t>11/20/2015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FADE1C7-A6E6-4471-A620-4137B36BE8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Body Paragraphs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70407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Paragraphs</a:t>
            </a:r>
            <a:endParaRPr lang="en-US" dirty="0"/>
          </a:p>
        </p:txBody>
      </p:sp>
      <p:sp>
        <p:nvSpPr>
          <p:cNvPr id="3" name="Content Placeholder 2"/>
          <p:cNvSpPr>
            <a:spLocks noGrp="1"/>
          </p:cNvSpPr>
          <p:nvPr>
            <p:ph sz="quarter" idx="1"/>
          </p:nvPr>
        </p:nvSpPr>
        <p:spPr/>
        <p:txBody>
          <a:bodyPr>
            <a:normAutofit/>
          </a:bodyPr>
          <a:lstStyle/>
          <a:p>
            <a:r>
              <a:rPr lang="en-US" dirty="0" smtClean="0"/>
              <a:t>Each </a:t>
            </a:r>
            <a:r>
              <a:rPr lang="en-US" dirty="0"/>
              <a:t>body paragraph of an argumentative essay should have four parts – a topic sentence that </a:t>
            </a:r>
          </a:p>
          <a:p>
            <a:r>
              <a:rPr lang="en-US" dirty="0"/>
              <a:t>states an argument; an introduction to the evidence; the evidence; and then an explanation of </a:t>
            </a:r>
          </a:p>
          <a:p>
            <a:r>
              <a:rPr lang="en-US" dirty="0"/>
              <a:t>how this supports your argument and also proves your thesis. </a:t>
            </a:r>
          </a:p>
        </p:txBody>
      </p:sp>
    </p:spTree>
    <p:extLst>
      <p:ext uri="{BB962C8B-B14F-4D97-AF65-F5344CB8AC3E}">
        <p14:creationId xmlns:p14="http://schemas.microsoft.com/office/powerpoint/2010/main" val="3379150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Paragraphs</a:t>
            </a:r>
            <a:endParaRPr lang="en-US" dirty="0"/>
          </a:p>
        </p:txBody>
      </p:sp>
      <p:sp>
        <p:nvSpPr>
          <p:cNvPr id="3" name="Content Placeholder 2"/>
          <p:cNvSpPr>
            <a:spLocks noGrp="1"/>
          </p:cNvSpPr>
          <p:nvPr>
            <p:ph sz="quarter" idx="1"/>
          </p:nvPr>
        </p:nvSpPr>
        <p:spPr>
          <a:xfrm>
            <a:off x="228600" y="1371600"/>
            <a:ext cx="8686800" cy="5257800"/>
          </a:xfrm>
        </p:spPr>
        <p:txBody>
          <a:bodyPr>
            <a:normAutofit fontScale="25000" lnSpcReduction="20000"/>
          </a:bodyPr>
          <a:lstStyle/>
          <a:p>
            <a:pPr marL="0" indent="0">
              <a:buNone/>
            </a:pPr>
            <a:r>
              <a:rPr lang="en-US" b="1" dirty="0"/>
              <a:t> </a:t>
            </a:r>
            <a:endParaRPr lang="en-US" sz="5600" dirty="0"/>
          </a:p>
          <a:p>
            <a:pPr marL="0" indent="0">
              <a:buNone/>
            </a:pPr>
            <a:r>
              <a:rPr lang="en-US" sz="5600" b="1" dirty="0"/>
              <a:t>Stating your Argument</a:t>
            </a:r>
            <a:endParaRPr lang="en-US" sz="5600" dirty="0"/>
          </a:p>
          <a:p>
            <a:r>
              <a:rPr lang="en-US" sz="5600" i="1" dirty="0"/>
              <a:t>A reason why </a:t>
            </a:r>
            <a:r>
              <a:rPr lang="en-US" sz="5600" i="1" u="sng" dirty="0"/>
              <a:t>… main claim …</a:t>
            </a:r>
            <a:r>
              <a:rPr lang="en-US" sz="5600" i="1" dirty="0"/>
              <a:t> is true is because </a:t>
            </a:r>
            <a:r>
              <a:rPr lang="en-US" sz="5600" i="1" u="sng" dirty="0"/>
              <a:t>… state your argument ….</a:t>
            </a:r>
            <a:r>
              <a:rPr lang="en-US" sz="5600" i="1" dirty="0"/>
              <a:t> </a:t>
            </a:r>
            <a:endParaRPr lang="en-US" sz="5600" dirty="0"/>
          </a:p>
          <a:p>
            <a:r>
              <a:rPr lang="en-US" sz="5600" i="1" u="sng" dirty="0"/>
              <a:t>... State your argument ...</a:t>
            </a:r>
            <a:r>
              <a:rPr lang="en-US" sz="5600" i="1" dirty="0"/>
              <a:t>  demonstrates that </a:t>
            </a:r>
            <a:r>
              <a:rPr lang="en-US" sz="5600" i="1" u="sng" dirty="0"/>
              <a:t>… main claim …  is true</a:t>
            </a:r>
            <a:r>
              <a:rPr lang="en-US" sz="5600" i="1" dirty="0"/>
              <a:t>. </a:t>
            </a:r>
            <a:endParaRPr lang="en-US" sz="5600" dirty="0"/>
          </a:p>
          <a:p>
            <a:endParaRPr lang="en-US" sz="5600" dirty="0"/>
          </a:p>
          <a:p>
            <a:pPr marL="0" indent="0">
              <a:buNone/>
            </a:pPr>
            <a:r>
              <a:rPr lang="en-US" sz="5600" b="1" dirty="0"/>
              <a:t>Introducing your Evidence</a:t>
            </a:r>
            <a:endParaRPr lang="en-US" sz="5600" dirty="0"/>
          </a:p>
          <a:p>
            <a:pPr lvl="0"/>
            <a:r>
              <a:rPr lang="en-US" sz="5600" i="1" dirty="0"/>
              <a:t>What readers should understand is that </a:t>
            </a:r>
            <a:r>
              <a:rPr lang="en-US" sz="5600" i="1" u="sng" dirty="0"/>
              <a:t>… explain the context (who, what, where, &amp; when  …. </a:t>
            </a:r>
            <a:endParaRPr lang="en-US" sz="5600" dirty="0"/>
          </a:p>
          <a:p>
            <a:pPr lvl="0"/>
            <a:r>
              <a:rPr lang="en-US" sz="5600" i="1" dirty="0"/>
              <a:t>To better understand the situation </a:t>
            </a:r>
            <a:r>
              <a:rPr lang="en-US" sz="5600" i="1" u="sng" dirty="0"/>
              <a:t>… explain the context (who, what, where, &amp; when  ….</a:t>
            </a:r>
            <a:r>
              <a:rPr lang="en-US" sz="5600" i="1" dirty="0"/>
              <a:t> </a:t>
            </a:r>
            <a:endParaRPr lang="en-US" sz="5600" dirty="0"/>
          </a:p>
          <a:p>
            <a:pPr marL="0" indent="0">
              <a:buNone/>
            </a:pPr>
            <a:r>
              <a:rPr lang="en-US" sz="5600" i="1" dirty="0"/>
              <a:t> </a:t>
            </a:r>
            <a:endParaRPr lang="en-US" sz="5600" dirty="0"/>
          </a:p>
          <a:p>
            <a:pPr marL="0" indent="0">
              <a:buNone/>
            </a:pPr>
            <a:r>
              <a:rPr lang="en-US" sz="5600" b="1" dirty="0" smtClean="0"/>
              <a:t>Stating </a:t>
            </a:r>
            <a:r>
              <a:rPr lang="en-US" sz="5600" b="1" dirty="0"/>
              <a:t>the Evidence</a:t>
            </a:r>
            <a:endParaRPr lang="en-US" sz="5600" dirty="0"/>
          </a:p>
          <a:p>
            <a:pPr lvl="0"/>
            <a:r>
              <a:rPr lang="en-US" sz="5600" i="1" dirty="0"/>
              <a:t>In the article </a:t>
            </a:r>
            <a:r>
              <a:rPr lang="en-US" sz="5600" i="1" u="sng" dirty="0"/>
              <a:t>…”title of the article” by (name of the author …</a:t>
            </a:r>
            <a:r>
              <a:rPr lang="en-US" sz="5600" i="1" dirty="0"/>
              <a:t> it states that, </a:t>
            </a:r>
            <a:r>
              <a:rPr lang="en-US" sz="5600" i="1" u="sng" dirty="0"/>
              <a:t>“         …</a:t>
            </a:r>
            <a:r>
              <a:rPr lang="en-US" sz="5600" i="1" dirty="0"/>
              <a:t>              ”. </a:t>
            </a:r>
            <a:endParaRPr lang="en-US" sz="5600" dirty="0"/>
          </a:p>
          <a:p>
            <a:pPr lvl="0"/>
            <a:r>
              <a:rPr lang="en-US" sz="5600" i="1" dirty="0"/>
              <a:t>In the historical document </a:t>
            </a:r>
            <a:r>
              <a:rPr lang="en-US" sz="5600" i="1" u="sng" dirty="0"/>
              <a:t>…”title of the article” by (name of the author …</a:t>
            </a:r>
            <a:r>
              <a:rPr lang="en-US" sz="5600" i="1" dirty="0"/>
              <a:t> it states that,________”. </a:t>
            </a:r>
            <a:endParaRPr lang="en-US" sz="5600" dirty="0"/>
          </a:p>
          <a:p>
            <a:pPr lvl="0"/>
            <a:r>
              <a:rPr lang="en-US" sz="5600" i="1" dirty="0"/>
              <a:t>Let’s look at one example, what happens is </a:t>
            </a:r>
            <a:r>
              <a:rPr lang="en-US" sz="5600" i="1" u="sng" dirty="0"/>
              <a:t>…explain the experience that shows how your </a:t>
            </a:r>
            <a:endParaRPr lang="en-US" sz="5600" dirty="0"/>
          </a:p>
          <a:p>
            <a:r>
              <a:rPr lang="en-US" sz="5600" i="1" u="sng" dirty="0"/>
              <a:t>argument is true…. </a:t>
            </a:r>
            <a:r>
              <a:rPr lang="en-US" sz="5600" i="1" dirty="0" smtClean="0"/>
              <a:t>.</a:t>
            </a:r>
            <a:endParaRPr lang="en-US" sz="5600" dirty="0"/>
          </a:p>
          <a:p>
            <a:endParaRPr lang="en-US" sz="5600" dirty="0"/>
          </a:p>
          <a:p>
            <a:pPr marL="0" indent="0">
              <a:buNone/>
            </a:pPr>
            <a:r>
              <a:rPr lang="en-US" sz="5600" b="1" dirty="0"/>
              <a:t>Connect Evidence to Thesis</a:t>
            </a:r>
            <a:r>
              <a:rPr lang="en-US" sz="5600" b="1" dirty="0" smtClean="0"/>
              <a:t>, (Unpack your Evidence)</a:t>
            </a:r>
            <a:endParaRPr lang="en-US" sz="5600" dirty="0"/>
          </a:p>
          <a:p>
            <a:pPr lvl="0"/>
            <a:r>
              <a:rPr lang="en-US" sz="5600" i="1" dirty="0"/>
              <a:t>This evidence illustrates that …restate main claim in a different way… is true because </a:t>
            </a:r>
            <a:r>
              <a:rPr lang="en-US" sz="5600" dirty="0"/>
              <a:t>_________.</a:t>
            </a:r>
            <a:r>
              <a:rPr lang="en-US" sz="5600" i="1" dirty="0"/>
              <a:t> </a:t>
            </a:r>
            <a:endParaRPr lang="en-US" sz="5600" dirty="0"/>
          </a:p>
          <a:p>
            <a:pPr lvl="0"/>
            <a:r>
              <a:rPr lang="en-US" sz="5600" i="1" dirty="0"/>
              <a:t>This experience illustrates that …restate main claim in a different way… is true because </a:t>
            </a:r>
            <a:r>
              <a:rPr lang="en-US" sz="5600" dirty="0"/>
              <a:t>_______.</a:t>
            </a:r>
            <a:r>
              <a:rPr lang="en-US" sz="5600" i="1" dirty="0"/>
              <a:t> </a:t>
            </a:r>
            <a:endParaRPr lang="en-US" sz="5600" dirty="0"/>
          </a:p>
          <a:p>
            <a:pPr lvl="0"/>
            <a:r>
              <a:rPr lang="en-US" sz="5600" i="1" dirty="0"/>
              <a:t>This historical document illustrates that…restate main claim in a different way… is true because </a:t>
            </a:r>
            <a:endParaRPr lang="en-US" sz="5600" dirty="0"/>
          </a:p>
          <a:p>
            <a:r>
              <a:rPr lang="en-US" sz="5600" dirty="0"/>
              <a:t>_________________.</a:t>
            </a:r>
            <a:r>
              <a:rPr lang="en-US" sz="5600" i="1" dirty="0"/>
              <a:t> </a:t>
            </a:r>
            <a:endParaRPr lang="en-US" sz="5600" dirty="0"/>
          </a:p>
          <a:p>
            <a:endParaRPr lang="en-US" dirty="0" smtClean="0"/>
          </a:p>
          <a:p>
            <a:endParaRPr lang="en-US" dirty="0"/>
          </a:p>
        </p:txBody>
      </p:sp>
    </p:spTree>
    <p:extLst>
      <p:ext uri="{BB962C8B-B14F-4D97-AF65-F5344CB8AC3E}">
        <p14:creationId xmlns:p14="http://schemas.microsoft.com/office/powerpoint/2010/main" val="2841264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Body Paragraph</a:t>
            </a:r>
            <a:endParaRPr lang="en-US" dirty="0"/>
          </a:p>
        </p:txBody>
      </p:sp>
      <p:sp>
        <p:nvSpPr>
          <p:cNvPr id="3" name="Content Placeholder 2"/>
          <p:cNvSpPr>
            <a:spLocks noGrp="1"/>
          </p:cNvSpPr>
          <p:nvPr>
            <p:ph sz="quarter" idx="1"/>
          </p:nvPr>
        </p:nvSpPr>
        <p:spPr/>
        <p:txBody>
          <a:bodyPr>
            <a:normAutofit fontScale="70000" lnSpcReduction="20000"/>
          </a:bodyPr>
          <a:lstStyle/>
          <a:p>
            <a:pPr marL="0" indent="0">
              <a:buNone/>
            </a:pPr>
            <a:r>
              <a:rPr lang="en-US" dirty="0" smtClean="0"/>
              <a:t>	Like </a:t>
            </a:r>
            <a:r>
              <a:rPr lang="en-US" dirty="0"/>
              <a:t>most federal agencies, the National Park Service faces serious budget constraints. Funds that should be used to preserve Yellowstone National Park and its wildlife have been diverted to deal with the snowmobile issue. A single environmental impact study of the problem cost taxpayers nearly $250,000 in early 2002 </a:t>
            </a:r>
            <a:r>
              <a:rPr lang="en-US" dirty="0">
                <a:solidFill>
                  <a:srgbClr val="0070C0"/>
                </a:solidFill>
              </a:rPr>
              <a:t>(Greater Yellowstone Coalition)</a:t>
            </a:r>
            <a:r>
              <a:rPr lang="en-US" dirty="0"/>
              <a:t>, and the park service estimates that implementing the new plan would cost one million dollars </a:t>
            </a:r>
            <a:r>
              <a:rPr lang="en-US" dirty="0">
                <a:solidFill>
                  <a:srgbClr val="0070C0"/>
                </a:solidFill>
              </a:rPr>
              <a:t>(“Snowmobile” B25)</a:t>
            </a:r>
            <a:r>
              <a:rPr lang="en-US" dirty="0"/>
              <a:t>.</a:t>
            </a:r>
            <a:r>
              <a:rPr lang="en-US" dirty="0">
                <a:solidFill>
                  <a:srgbClr val="0070C0"/>
                </a:solidFill>
              </a:rPr>
              <a:t> </a:t>
            </a:r>
            <a:r>
              <a:rPr lang="en-US" dirty="0"/>
              <a:t>Also, park rangers are spending an increasing amount of their valuable time policing snowmobilers. In 2002, park rangers issued 338 citations for illegal snowmobiling activity, twice as many as in 2001, in addition to hundreds of warnings </a:t>
            </a:r>
            <a:r>
              <a:rPr lang="en-US" dirty="0">
                <a:solidFill>
                  <a:srgbClr val="0070C0"/>
                </a:solidFill>
              </a:rPr>
              <a:t>(Greater Yellowstone Coalition)</a:t>
            </a:r>
            <a:r>
              <a:rPr lang="en-US" dirty="0"/>
              <a:t>. Although most snowmobilers remain law-abiding, a disturbing number of joyriders violate speed limits, stray from marked trails, and pursue animals for the thrill of the chase. Policing such activities takes away from park rangers’ primary responsibility—preserving this country’s treasured natural resources</a:t>
            </a:r>
            <a:r>
              <a:rPr lang="en-US" dirty="0" smtClean="0"/>
              <a:t>.</a:t>
            </a:r>
          </a:p>
          <a:p>
            <a:pPr marL="0" indent="0">
              <a:buNone/>
            </a:pPr>
            <a:endParaRPr lang="en-US" dirty="0" smtClean="0"/>
          </a:p>
          <a:p>
            <a:r>
              <a:rPr lang="en-US" dirty="0" smtClean="0"/>
              <a:t>Sample taken from (dianahacker.com)</a:t>
            </a:r>
            <a:endParaRPr lang="en-US" dirty="0"/>
          </a:p>
        </p:txBody>
      </p:sp>
    </p:spTree>
    <p:extLst>
      <p:ext uri="{BB962C8B-B14F-4D97-AF65-F5344CB8AC3E}">
        <p14:creationId xmlns:p14="http://schemas.microsoft.com/office/powerpoint/2010/main" val="2416628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Transition Words</a:t>
            </a:r>
            <a:endParaRPr lang="en-US"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73098" y="1776412"/>
            <a:ext cx="7669202" cy="4471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59257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45</TotalTime>
  <Words>57</Words>
  <Application>Microsoft Office PowerPoint</Application>
  <PresentationFormat>On-screen Show (4:3)</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Tw Cen MT</vt:lpstr>
      <vt:lpstr>Wingdings</vt:lpstr>
      <vt:lpstr>Wingdings 2</vt:lpstr>
      <vt:lpstr>Median</vt:lpstr>
      <vt:lpstr>Body Paragraphs</vt:lpstr>
      <vt:lpstr>Body Paragraphs</vt:lpstr>
      <vt:lpstr>Body Paragraphs</vt:lpstr>
      <vt:lpstr>Sample Body Paragraph</vt:lpstr>
      <vt:lpstr>More Transition Words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Body Paragraphs</dc:title>
  <dc:creator>Jacquetta</dc:creator>
  <cp:lastModifiedBy>Jackson, Robert</cp:lastModifiedBy>
  <cp:revision>6</cp:revision>
  <dcterms:created xsi:type="dcterms:W3CDTF">2015-11-20T01:25:43Z</dcterms:created>
  <dcterms:modified xsi:type="dcterms:W3CDTF">2015-11-20T20:47:39Z</dcterms:modified>
</cp:coreProperties>
</file>